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68" r:id="rId6"/>
    <p:sldId id="275" r:id="rId7"/>
    <p:sldId id="273" r:id="rId8"/>
    <p:sldId id="269" r:id="rId9"/>
    <p:sldId id="270" r:id="rId10"/>
    <p:sldId id="274" r:id="rId11"/>
    <p:sldId id="27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8F7C0-68A7-475C-A661-29567B7C16D0}" v="173" dt="2021-10-07T09:08:49.63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7EB8F7C0-68A7-475C-A661-29567B7C16D0}"/>
    <pc:docChg chg="undo custSel addSld delSld modSld sldOrd">
      <pc:chgData name="Steven Linkels" userId="82b2834b-7373-49b3-b259-2f89722ff704" providerId="ADAL" clId="{7EB8F7C0-68A7-475C-A661-29567B7C16D0}" dt="2021-10-07T09:10:10.534" v="515" actId="47"/>
      <pc:docMkLst>
        <pc:docMk/>
      </pc:docMkLst>
      <pc:sldChg chg="add del">
        <pc:chgData name="Steven Linkels" userId="82b2834b-7373-49b3-b259-2f89722ff704" providerId="ADAL" clId="{7EB8F7C0-68A7-475C-A661-29567B7C16D0}" dt="2021-10-07T09:00:25.968" v="418" actId="2696"/>
        <pc:sldMkLst>
          <pc:docMk/>
          <pc:sldMk cId="1914404811" sldId="256"/>
        </pc:sldMkLst>
      </pc:sldChg>
      <pc:sldChg chg="modSp modAnim">
        <pc:chgData name="Steven Linkels" userId="82b2834b-7373-49b3-b259-2f89722ff704" providerId="ADAL" clId="{7EB8F7C0-68A7-475C-A661-29567B7C16D0}" dt="2021-10-07T08:54:33.577" v="325" actId="20577"/>
        <pc:sldMkLst>
          <pc:docMk/>
          <pc:sldMk cId="4118006936" sldId="268"/>
        </pc:sldMkLst>
        <pc:spChg chg="mod">
          <ac:chgData name="Steven Linkels" userId="82b2834b-7373-49b3-b259-2f89722ff704" providerId="ADAL" clId="{7EB8F7C0-68A7-475C-A661-29567B7C16D0}" dt="2021-10-07T08:49:31.112" v="12" actId="20577"/>
          <ac:spMkLst>
            <pc:docMk/>
            <pc:sldMk cId="4118006936" sldId="268"/>
            <ac:spMk id="2" creationId="{D016A487-F0A9-45A7-B2EE-C7909D4915FA}"/>
          </ac:spMkLst>
        </pc:spChg>
        <pc:spChg chg="mod">
          <ac:chgData name="Steven Linkels" userId="82b2834b-7373-49b3-b259-2f89722ff704" providerId="ADAL" clId="{7EB8F7C0-68A7-475C-A661-29567B7C16D0}" dt="2021-10-07T08:54:33.577" v="325" actId="20577"/>
          <ac:spMkLst>
            <pc:docMk/>
            <pc:sldMk cId="4118006936" sldId="268"/>
            <ac:spMk id="4" creationId="{850FC445-C3A4-409A-8F5B-BC02905B0496}"/>
          </ac:spMkLst>
        </pc:spChg>
      </pc:sldChg>
      <pc:sldChg chg="addSp modSp del mod">
        <pc:chgData name="Steven Linkels" userId="82b2834b-7373-49b3-b259-2f89722ff704" providerId="ADAL" clId="{7EB8F7C0-68A7-475C-A661-29567B7C16D0}" dt="2021-10-07T09:10:10.534" v="515" actId="47"/>
        <pc:sldMkLst>
          <pc:docMk/>
          <pc:sldMk cId="923568924" sldId="272"/>
        </pc:sldMkLst>
        <pc:spChg chg="mod">
          <ac:chgData name="Steven Linkels" userId="82b2834b-7373-49b3-b259-2f89722ff704" providerId="ADAL" clId="{7EB8F7C0-68A7-475C-A661-29567B7C16D0}" dt="2021-10-07T09:08:41.239" v="451" actId="113"/>
          <ac:spMkLst>
            <pc:docMk/>
            <pc:sldMk cId="923568924" sldId="272"/>
            <ac:spMk id="2" creationId="{5D1DC65E-37B5-4087-B0C1-14F9E5131B8E}"/>
          </ac:spMkLst>
        </pc:spChg>
        <pc:spChg chg="add mod">
          <ac:chgData name="Steven Linkels" userId="82b2834b-7373-49b3-b259-2f89722ff704" providerId="ADAL" clId="{7EB8F7C0-68A7-475C-A661-29567B7C16D0}" dt="2021-10-07T09:09:26.790" v="514" actId="20577"/>
          <ac:spMkLst>
            <pc:docMk/>
            <pc:sldMk cId="923568924" sldId="272"/>
            <ac:spMk id="3" creationId="{6D5AB9D2-2D27-478B-A6DE-03EB36705588}"/>
          </ac:spMkLst>
        </pc:spChg>
      </pc:sldChg>
      <pc:sldChg chg="addSp delSp modSp new mod setBg modAnim">
        <pc:chgData name="Steven Linkels" userId="82b2834b-7373-49b3-b259-2f89722ff704" providerId="ADAL" clId="{7EB8F7C0-68A7-475C-A661-29567B7C16D0}" dt="2021-10-07T08:56:09.628" v="415"/>
        <pc:sldMkLst>
          <pc:docMk/>
          <pc:sldMk cId="2088724365" sldId="275"/>
        </pc:sldMkLst>
        <pc:spChg chg="mod">
          <ac:chgData name="Steven Linkels" userId="82b2834b-7373-49b3-b259-2f89722ff704" providerId="ADAL" clId="{7EB8F7C0-68A7-475C-A661-29567B7C16D0}" dt="2021-10-07T08:55:44.543" v="407" actId="26606"/>
          <ac:spMkLst>
            <pc:docMk/>
            <pc:sldMk cId="2088724365" sldId="275"/>
            <ac:spMk id="2" creationId="{E0D64307-9911-46D2-8458-7691CF794443}"/>
          </ac:spMkLst>
        </pc:spChg>
        <pc:spChg chg="add del mod">
          <ac:chgData name="Steven Linkels" userId="82b2834b-7373-49b3-b259-2f89722ff704" providerId="ADAL" clId="{7EB8F7C0-68A7-475C-A661-29567B7C16D0}" dt="2021-10-07T08:50:41.561" v="66"/>
          <ac:spMkLst>
            <pc:docMk/>
            <pc:sldMk cId="2088724365" sldId="275"/>
            <ac:spMk id="3" creationId="{7D5C5C4E-A9C8-422C-BFB4-BC0D3212C6E8}"/>
          </ac:spMkLst>
        </pc:spChg>
        <pc:spChg chg="add mod ord">
          <ac:chgData name="Steven Linkels" userId="82b2834b-7373-49b3-b259-2f89722ff704" providerId="ADAL" clId="{7EB8F7C0-68A7-475C-A661-29567B7C16D0}" dt="2021-10-07T08:55:51.645" v="410" actId="5793"/>
          <ac:spMkLst>
            <pc:docMk/>
            <pc:sldMk cId="2088724365" sldId="275"/>
            <ac:spMk id="4" creationId="{24BC65C1-B9E1-44F3-B141-CA6E92FF5983}"/>
          </ac:spMkLst>
        </pc:spChg>
        <pc:spChg chg="add del">
          <ac:chgData name="Steven Linkels" userId="82b2834b-7373-49b3-b259-2f89722ff704" providerId="ADAL" clId="{7EB8F7C0-68A7-475C-A661-29567B7C16D0}" dt="2021-10-07T08:55:42.776" v="402" actId="26606"/>
          <ac:spMkLst>
            <pc:docMk/>
            <pc:sldMk cId="2088724365" sldId="275"/>
            <ac:spMk id="71" creationId="{3CD9DF72-87A3-404E-A828-84CBF11A8303}"/>
          </ac:spMkLst>
        </pc:spChg>
        <pc:spChg chg="add del">
          <ac:chgData name="Steven Linkels" userId="82b2834b-7373-49b3-b259-2f89722ff704" providerId="ADAL" clId="{7EB8F7C0-68A7-475C-A661-29567B7C16D0}" dt="2021-10-07T08:55:43.277" v="404" actId="26606"/>
          <ac:spMkLst>
            <pc:docMk/>
            <pc:sldMk cId="2088724365" sldId="275"/>
            <ac:spMk id="7172" creationId="{04812C46-200A-4DEB-A05E-3ED6C68C2387}"/>
          </ac:spMkLst>
        </pc:spChg>
        <pc:spChg chg="add del">
          <ac:chgData name="Steven Linkels" userId="82b2834b-7373-49b3-b259-2f89722ff704" providerId="ADAL" clId="{7EB8F7C0-68A7-475C-A661-29567B7C16D0}" dt="2021-10-07T08:55:43.277" v="404" actId="26606"/>
          <ac:spMkLst>
            <pc:docMk/>
            <pc:sldMk cId="2088724365" sldId="275"/>
            <ac:spMk id="7173" creationId="{D1EA859B-E555-4109-94F3-6700E046E008}"/>
          </ac:spMkLst>
        </pc:spChg>
        <pc:spChg chg="add del">
          <ac:chgData name="Steven Linkels" userId="82b2834b-7373-49b3-b259-2f89722ff704" providerId="ADAL" clId="{7EB8F7C0-68A7-475C-A661-29567B7C16D0}" dt="2021-10-07T08:55:44.543" v="406" actId="26606"/>
          <ac:spMkLst>
            <pc:docMk/>
            <pc:sldMk cId="2088724365" sldId="275"/>
            <ac:spMk id="7175" creationId="{FF9B822F-893E-44C8-963C-64F50ACECBB2}"/>
          </ac:spMkLst>
        </pc:spChg>
        <pc:spChg chg="add del">
          <ac:chgData name="Steven Linkels" userId="82b2834b-7373-49b3-b259-2f89722ff704" providerId="ADAL" clId="{7EB8F7C0-68A7-475C-A661-29567B7C16D0}" dt="2021-10-07T08:55:44.543" v="406" actId="26606"/>
          <ac:spMkLst>
            <pc:docMk/>
            <pc:sldMk cId="2088724365" sldId="275"/>
            <ac:spMk id="7176" creationId="{EBF87945-A001-489F-9D9B-7D9435F0B9CA}"/>
          </ac:spMkLst>
        </pc:spChg>
        <pc:spChg chg="add">
          <ac:chgData name="Steven Linkels" userId="82b2834b-7373-49b3-b259-2f89722ff704" providerId="ADAL" clId="{7EB8F7C0-68A7-475C-A661-29567B7C16D0}" dt="2021-10-07T08:55:44.543" v="407" actId="26606"/>
          <ac:spMkLst>
            <pc:docMk/>
            <pc:sldMk cId="2088724365" sldId="275"/>
            <ac:spMk id="7178" creationId="{5E39A796-BE83-48B1-B33F-35C4A32AAB57}"/>
          </ac:spMkLst>
        </pc:spChg>
        <pc:spChg chg="add">
          <ac:chgData name="Steven Linkels" userId="82b2834b-7373-49b3-b259-2f89722ff704" providerId="ADAL" clId="{7EB8F7C0-68A7-475C-A661-29567B7C16D0}" dt="2021-10-07T08:55:44.543" v="407" actId="26606"/>
          <ac:spMkLst>
            <pc:docMk/>
            <pc:sldMk cId="2088724365" sldId="275"/>
            <ac:spMk id="7179" creationId="{72F84B47-E267-4194-8194-831DB7B5547F}"/>
          </ac:spMkLst>
        </pc:spChg>
        <pc:picChg chg="add mod ord">
          <ac:chgData name="Steven Linkels" userId="82b2834b-7373-49b3-b259-2f89722ff704" providerId="ADAL" clId="{7EB8F7C0-68A7-475C-A661-29567B7C16D0}" dt="2021-10-07T08:56:02.442" v="414" actId="14100"/>
          <ac:picMkLst>
            <pc:docMk/>
            <pc:sldMk cId="2088724365" sldId="275"/>
            <ac:picMk id="7170" creationId="{2F9D15F9-3CE7-479F-BF4B-FECB5088A9B3}"/>
          </ac:picMkLst>
        </pc:picChg>
        <pc:cxnChg chg="add del">
          <ac:chgData name="Steven Linkels" userId="82b2834b-7373-49b3-b259-2f89722ff704" providerId="ADAL" clId="{7EB8F7C0-68A7-475C-A661-29567B7C16D0}" dt="2021-10-07T08:55:42.776" v="402" actId="26606"/>
          <ac:cxnSpMkLst>
            <pc:docMk/>
            <pc:sldMk cId="2088724365" sldId="275"/>
            <ac:cxnSpMk id="73" creationId="{20E3A342-4D61-4E3F-AF90-1AB42AEB96CC}"/>
          </ac:cxnSpMkLst>
        </pc:cxnChg>
      </pc:sldChg>
      <pc:sldChg chg="addSp delSp modSp new mod ord">
        <pc:chgData name="Steven Linkels" userId="82b2834b-7373-49b3-b259-2f89722ff704" providerId="ADAL" clId="{7EB8F7C0-68A7-475C-A661-29567B7C16D0}" dt="2021-10-07T09:07:15.567" v="439"/>
        <pc:sldMkLst>
          <pc:docMk/>
          <pc:sldMk cId="1434642285" sldId="276"/>
        </pc:sldMkLst>
        <pc:spChg chg="mod">
          <ac:chgData name="Steven Linkels" userId="82b2834b-7373-49b3-b259-2f89722ff704" providerId="ADAL" clId="{7EB8F7C0-68A7-475C-A661-29567B7C16D0}" dt="2021-10-07T09:07:01.735" v="436" actId="113"/>
          <ac:spMkLst>
            <pc:docMk/>
            <pc:sldMk cId="1434642285" sldId="276"/>
            <ac:spMk id="2" creationId="{60752778-2F48-483E-B754-B0F2840FFF2A}"/>
          </ac:spMkLst>
        </pc:spChg>
        <pc:spChg chg="add del mod">
          <ac:chgData name="Steven Linkels" userId="82b2834b-7373-49b3-b259-2f89722ff704" providerId="ADAL" clId="{7EB8F7C0-68A7-475C-A661-29567B7C16D0}" dt="2021-10-07T09:07:15.567" v="439"/>
          <ac:spMkLst>
            <pc:docMk/>
            <pc:sldMk cId="1434642285" sldId="276"/>
            <ac:spMk id="3" creationId="{051293A6-AABA-4976-8693-2096541FEFD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5Q69ckzK4SM?t=1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52778-2F48-483E-B754-B0F2840FFF2A}"/>
              </a:ext>
            </a:extLst>
          </p:cNvPr>
          <p:cNvSpPr>
            <a:spLocks noGrp="1"/>
          </p:cNvSpPr>
          <p:nvPr>
            <p:ph type="title"/>
          </p:nvPr>
        </p:nvSpPr>
        <p:spPr/>
        <p:txBody>
          <a:bodyPr/>
          <a:lstStyle/>
          <a:p>
            <a:pPr algn="ctr"/>
            <a:r>
              <a:rPr lang="nl-NL" b="1" dirty="0"/>
              <a:t>Armoede</a:t>
            </a:r>
          </a:p>
        </p:txBody>
      </p:sp>
    </p:spTree>
    <p:extLst>
      <p:ext uri="{BB962C8B-B14F-4D97-AF65-F5344CB8AC3E}">
        <p14:creationId xmlns:p14="http://schemas.microsoft.com/office/powerpoint/2010/main" val="143464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6A487-F0A9-45A7-B2EE-C7909D4915FA}"/>
              </a:ext>
            </a:extLst>
          </p:cNvPr>
          <p:cNvSpPr>
            <a:spLocks noGrp="1"/>
          </p:cNvSpPr>
          <p:nvPr>
            <p:ph type="title"/>
          </p:nvPr>
        </p:nvSpPr>
        <p:spPr>
          <a:xfrm>
            <a:off x="844858" y="214205"/>
            <a:ext cx="10515600" cy="1325563"/>
          </a:xfrm>
        </p:spPr>
        <p:txBody>
          <a:bodyPr/>
          <a:lstStyle/>
          <a:p>
            <a:r>
              <a:rPr lang="nl-NL" b="1" dirty="0"/>
              <a:t>Armoede in cijfers in Nederland</a:t>
            </a:r>
          </a:p>
        </p:txBody>
      </p:sp>
      <p:sp>
        <p:nvSpPr>
          <p:cNvPr id="4" name="Tekstvak 3">
            <a:extLst>
              <a:ext uri="{FF2B5EF4-FFF2-40B4-BE49-F238E27FC236}">
                <a16:creationId xmlns:a16="http://schemas.microsoft.com/office/drawing/2014/main" id="{850FC445-C3A4-409A-8F5B-BC02905B0496}"/>
              </a:ext>
            </a:extLst>
          </p:cNvPr>
          <p:cNvSpPr txBox="1"/>
          <p:nvPr/>
        </p:nvSpPr>
        <p:spPr>
          <a:xfrm>
            <a:off x="844858" y="1455939"/>
            <a:ext cx="10528916" cy="4801314"/>
          </a:xfrm>
          <a:prstGeom prst="rect">
            <a:avLst/>
          </a:prstGeom>
          <a:noFill/>
        </p:spPr>
        <p:txBody>
          <a:bodyPr wrap="square" rtlCol="0">
            <a:spAutoFit/>
          </a:bodyPr>
          <a:lstStyle/>
          <a:p>
            <a:r>
              <a:rPr lang="nl-NL" b="1" dirty="0"/>
              <a:t>Wat is armoede?</a:t>
            </a:r>
          </a:p>
          <a:p>
            <a:r>
              <a:rPr lang="nl-NL" dirty="0"/>
              <a:t>Is het hebben van te weinig financiële mogelijkheden om de minimaal noodzakelijke goederen en voorzieningen te bekostigen in één land. </a:t>
            </a:r>
            <a:r>
              <a:rPr lang="nl-NL" dirty="0">
                <a:sym typeface="Wingdings" panose="05000000000000000000" pitchFamily="2" charset="2"/>
              </a:rPr>
              <a:t> Te weinig geld voor “gezond” eten en/of een woning.</a:t>
            </a:r>
          </a:p>
          <a:p>
            <a:endParaRPr lang="nl-NL" dirty="0">
              <a:sym typeface="Wingdings" panose="05000000000000000000" pitchFamily="2" charset="2"/>
            </a:endParaRPr>
          </a:p>
          <a:p>
            <a:r>
              <a:rPr lang="nl-NL" dirty="0">
                <a:sym typeface="Wingdings" panose="05000000000000000000" pitchFamily="2" charset="2"/>
              </a:rPr>
              <a:t>In Nederland leeft op het moment 6,2% van de mensen in armoede, dit houdt in dan van de 17,5 miljoen mensen die in Nederland wonen er 1,1 miljoen mensen in armoede leven. </a:t>
            </a:r>
          </a:p>
          <a:p>
            <a:endParaRPr lang="nl-NL" dirty="0">
              <a:sym typeface="Wingdings" panose="05000000000000000000" pitchFamily="2" charset="2"/>
            </a:endParaRPr>
          </a:p>
          <a:p>
            <a:r>
              <a:rPr lang="nl-NL" dirty="0">
                <a:sym typeface="Wingdings" panose="05000000000000000000" pitchFamily="2" charset="2"/>
              </a:rPr>
              <a:t>De verschillende grenzen liggen in Nederland op de volgende punten (bron: CBS.nl):</a:t>
            </a:r>
          </a:p>
          <a:p>
            <a:pPr marL="285750" indent="-285750">
              <a:buFontTx/>
              <a:buChar char="-"/>
            </a:pPr>
            <a:r>
              <a:rPr lang="nl-NL" dirty="0">
                <a:sym typeface="Wingdings" panose="05000000000000000000" pitchFamily="2" charset="2"/>
              </a:rPr>
              <a:t>Alleenstaande op netto 1.090 euro. (hoeveel is dit per uur in een 40-uur werkweek)</a:t>
            </a:r>
          </a:p>
          <a:p>
            <a:pPr marL="285750" indent="-285750">
              <a:buFontTx/>
              <a:buChar char="-"/>
            </a:pPr>
            <a:r>
              <a:rPr lang="nl-NL" dirty="0">
                <a:sym typeface="Wingdings" panose="05000000000000000000" pitchFamily="2" charset="2"/>
              </a:rPr>
              <a:t>Voor een paar zonder kinderen op netto 1530 euro.</a:t>
            </a:r>
          </a:p>
          <a:p>
            <a:pPr marL="285750" indent="-285750">
              <a:buFontTx/>
              <a:buChar char="-"/>
            </a:pPr>
            <a:r>
              <a:rPr lang="nl-NL" dirty="0">
                <a:sym typeface="Wingdings" panose="05000000000000000000" pitchFamily="2" charset="2"/>
              </a:rPr>
              <a:t>Met twee minderjarige kinderen op netto 2080 euro.</a:t>
            </a:r>
          </a:p>
          <a:p>
            <a:pPr marL="285750" indent="-285750">
              <a:buFontTx/>
              <a:buChar char="-"/>
            </a:pPr>
            <a:r>
              <a:rPr lang="nl-NL" dirty="0">
                <a:sym typeface="Wingdings" panose="05000000000000000000" pitchFamily="2" charset="2"/>
              </a:rPr>
              <a:t>Een eenoudergezin met twee minderjarige kinderen op netto 1660 euro.</a:t>
            </a:r>
          </a:p>
          <a:p>
            <a:pPr marL="285750" indent="-285750">
              <a:buFontTx/>
              <a:buChar char="-"/>
            </a:pPr>
            <a:endParaRPr lang="nl-NL" dirty="0">
              <a:sym typeface="Wingdings" panose="05000000000000000000" pitchFamily="2" charset="2"/>
            </a:endParaRPr>
          </a:p>
          <a:p>
            <a:r>
              <a:rPr lang="nl-NL" dirty="0">
                <a:sym typeface="Wingdings" panose="05000000000000000000" pitchFamily="2" charset="2"/>
              </a:rPr>
              <a:t>De armste stad van Nederland is?</a:t>
            </a:r>
          </a:p>
          <a:p>
            <a:r>
              <a:rPr lang="nl-NL" dirty="0">
                <a:sym typeface="Wingdings" panose="05000000000000000000" pitchFamily="2" charset="2"/>
              </a:rPr>
              <a:t>De armste gemeente van Nederland is?</a:t>
            </a:r>
          </a:p>
          <a:p>
            <a:r>
              <a:rPr lang="nl-NL" dirty="0">
                <a:sym typeface="Wingdings" panose="05000000000000000000" pitchFamily="2" charset="2"/>
              </a:rPr>
              <a:t> Pekela (ligt in Groningen)</a:t>
            </a:r>
          </a:p>
          <a:p>
            <a:endParaRPr lang="nl-NL" dirty="0"/>
          </a:p>
        </p:txBody>
      </p:sp>
      <p:pic>
        <p:nvPicPr>
          <p:cNvPr id="2050" name="Picture 2" descr="Dít zijn de rijkste en armste gemeentes van Nederland">
            <a:extLst>
              <a:ext uri="{FF2B5EF4-FFF2-40B4-BE49-F238E27FC236}">
                <a16:creationId xmlns:a16="http://schemas.microsoft.com/office/drawing/2014/main" id="{7E856578-C386-4D52-9A61-4D767EB78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578" y="4641834"/>
            <a:ext cx="4033421" cy="221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anim calcmode="lin" valueType="num">
                                      <p:cBhvr>
                                        <p:cTn id="3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000"/>
                                        <p:tgtEl>
                                          <p:spTgt spid="4">
                                            <p:txEl>
                                              <p:pRg st="8" end="8"/>
                                            </p:txEl>
                                          </p:spTgt>
                                        </p:tgtEl>
                                      </p:cBhvr>
                                    </p:animEffect>
                                    <p:anim calcmode="lin" valueType="num">
                                      <p:cBhvr>
                                        <p:cTn id="3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1000"/>
                                        <p:tgtEl>
                                          <p:spTgt spid="4">
                                            <p:txEl>
                                              <p:pRg st="9" end="9"/>
                                            </p:txEl>
                                          </p:spTgt>
                                        </p:tgtEl>
                                      </p:cBhvr>
                                    </p:animEffect>
                                    <p:anim calcmode="lin" valueType="num">
                                      <p:cBhvr>
                                        <p:cTn id="4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500"/>
                                        <p:tgtEl>
                                          <p:spTgt spid="4">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Effect transition="in" filter="fade">
                                      <p:cBhvr>
                                        <p:cTn id="6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64307-9911-46D2-8458-7691CF794443}"/>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a:solidFill>
                  <a:schemeClr val="tx1"/>
                </a:solidFill>
                <a:latin typeface="+mj-lt"/>
                <a:ea typeface="+mj-ea"/>
                <a:cs typeface="+mj-cs"/>
              </a:rPr>
              <a:t>Armoede wereldwijd</a:t>
            </a:r>
          </a:p>
        </p:txBody>
      </p:sp>
      <p:sp>
        <p:nvSpPr>
          <p:cNvPr id="4" name="Tekstvak 3">
            <a:extLst>
              <a:ext uri="{FF2B5EF4-FFF2-40B4-BE49-F238E27FC236}">
                <a16:creationId xmlns:a16="http://schemas.microsoft.com/office/drawing/2014/main" id="{24BC65C1-B9E1-44F3-B141-CA6E92FF5983}"/>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2000" dirty="0" err="1"/>
              <a:t>Wereldwijd</a:t>
            </a:r>
            <a:r>
              <a:rPr lang="en-US" sz="2000" dirty="0"/>
              <a:t> </a:t>
            </a:r>
            <a:r>
              <a:rPr lang="en-US" sz="2000" dirty="0" err="1"/>
              <a:t>leven</a:t>
            </a:r>
            <a:r>
              <a:rPr lang="en-US" sz="2000" dirty="0"/>
              <a:t> er … in extreme </a:t>
            </a:r>
            <a:r>
              <a:rPr lang="en-US" sz="2000" dirty="0" err="1"/>
              <a:t>armoede</a:t>
            </a:r>
            <a:r>
              <a:rPr lang="en-US" sz="2000" dirty="0"/>
              <a:t>? </a:t>
            </a:r>
          </a:p>
          <a:p>
            <a:pPr indent="-228600">
              <a:lnSpc>
                <a:spcPct val="90000"/>
              </a:lnSpc>
              <a:spcAft>
                <a:spcPts val="600"/>
              </a:spcAft>
              <a:buFont typeface="Arial" panose="020B0604020202020204" pitchFamily="34" charset="0"/>
              <a:buChar char="•"/>
            </a:pPr>
            <a:r>
              <a:rPr lang="en-US" sz="2000" dirty="0">
                <a:sym typeface="Wingdings" panose="05000000000000000000" pitchFamily="2" charset="2"/>
              </a:rPr>
              <a:t> </a:t>
            </a:r>
            <a:r>
              <a:rPr lang="en-US" sz="2000" dirty="0"/>
              <a:t>789 </a:t>
            </a:r>
            <a:r>
              <a:rPr lang="en-US" sz="2000" dirty="0" err="1"/>
              <a:t>miljoen</a:t>
            </a:r>
            <a:r>
              <a:rPr lang="en-US" sz="2000" dirty="0"/>
              <a:t> </a:t>
            </a:r>
            <a:r>
              <a:rPr lang="en-US" sz="2000" dirty="0" err="1"/>
              <a:t>mensen</a:t>
            </a:r>
            <a:r>
              <a:rPr lang="en-US" sz="2000" dirty="0"/>
              <a:t> = 10,2 % van de </a:t>
            </a:r>
            <a:r>
              <a:rPr lang="en-US" sz="2000" dirty="0" err="1"/>
              <a:t>wereld</a:t>
            </a:r>
            <a:endParaRPr lang="en-US" sz="2000" dirty="0"/>
          </a:p>
          <a:p>
            <a:pPr>
              <a:lnSpc>
                <a:spcPct val="90000"/>
              </a:lnSpc>
              <a:spcAft>
                <a:spcPts val="600"/>
              </a:spcAft>
            </a:pPr>
            <a:r>
              <a:rPr lang="en-US" sz="2000" dirty="0" err="1"/>
              <a:t>Deze</a:t>
            </a:r>
            <a:r>
              <a:rPr lang="en-US" sz="2000" dirty="0"/>
              <a:t> </a:t>
            </a:r>
            <a:r>
              <a:rPr lang="en-US" sz="2000" dirty="0" err="1"/>
              <a:t>mensen</a:t>
            </a:r>
            <a:r>
              <a:rPr lang="en-US" sz="2000" dirty="0"/>
              <a:t> </a:t>
            </a:r>
            <a:r>
              <a:rPr lang="en-US" sz="2000" dirty="0" err="1"/>
              <a:t>hebben</a:t>
            </a:r>
            <a:r>
              <a:rPr lang="en-US" sz="2000" dirty="0"/>
              <a:t> </a:t>
            </a:r>
            <a:r>
              <a:rPr lang="en-US" sz="2000" dirty="0" err="1"/>
              <a:t>een</a:t>
            </a:r>
            <a:r>
              <a:rPr lang="en-US" sz="2000" dirty="0"/>
              <a:t> </a:t>
            </a:r>
            <a:r>
              <a:rPr lang="en-US" sz="2000" dirty="0" err="1"/>
              <a:t>dagelijks</a:t>
            </a:r>
            <a:r>
              <a:rPr lang="en-US" sz="2000" dirty="0"/>
              <a:t> </a:t>
            </a:r>
            <a:r>
              <a:rPr lang="en-US" sz="2000" dirty="0" err="1"/>
              <a:t>inkomen</a:t>
            </a:r>
            <a:r>
              <a:rPr lang="en-US" sz="2000" dirty="0"/>
              <a:t> van? </a:t>
            </a:r>
          </a:p>
          <a:p>
            <a:pPr marL="285750" indent="-228600">
              <a:lnSpc>
                <a:spcPct val="90000"/>
              </a:lnSpc>
              <a:spcAft>
                <a:spcPts val="600"/>
              </a:spcAft>
              <a:buFont typeface="Arial" panose="020B0604020202020204" pitchFamily="34" charset="0"/>
              <a:buChar char="•"/>
            </a:pPr>
            <a:r>
              <a:rPr lang="en-US" sz="2000" dirty="0"/>
              <a:t>€1,70</a:t>
            </a:r>
          </a:p>
          <a:p>
            <a:pPr marL="2857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In </a:t>
            </a:r>
            <a:r>
              <a:rPr lang="en-US" sz="2000" dirty="0" err="1"/>
              <a:t>madagaskar</a:t>
            </a:r>
            <a:r>
              <a:rPr lang="en-US" sz="2000" dirty="0"/>
              <a:t> </a:t>
            </a:r>
            <a:r>
              <a:rPr lang="en-US" sz="2000" dirty="0" err="1"/>
              <a:t>leeft</a:t>
            </a:r>
            <a:r>
              <a:rPr lang="en-US" sz="2000" dirty="0"/>
              <a:t> 82% van de </a:t>
            </a:r>
            <a:r>
              <a:rPr lang="en-US" sz="2000" dirty="0" err="1"/>
              <a:t>mensen</a:t>
            </a:r>
            <a:r>
              <a:rPr lang="en-US" sz="2000" dirty="0"/>
              <a:t> in </a:t>
            </a:r>
            <a:r>
              <a:rPr lang="en-US" sz="2000" dirty="0" err="1"/>
              <a:t>armoede</a:t>
            </a:r>
            <a:r>
              <a:rPr lang="en-US" sz="2000" dirty="0"/>
              <a:t>, in Burundi 78%. </a:t>
            </a:r>
          </a:p>
        </p:txBody>
      </p:sp>
      <p:sp>
        <p:nvSpPr>
          <p:cNvPr id="7178"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Ymke&amp;#39;s Infographics: Sociale media en armoede in de wereld">
            <a:extLst>
              <a:ext uri="{FF2B5EF4-FFF2-40B4-BE49-F238E27FC236}">
                <a16:creationId xmlns:a16="http://schemas.microsoft.com/office/drawing/2014/main" id="{2F9D15F9-3CE7-479F-BF4B-FECB5088A9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3688" y="557784"/>
            <a:ext cx="6584098" cy="573918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1000"/>
                                        <p:tgtEl>
                                          <p:spTgt spid="4">
                                            <p:txEl>
                                              <p:pRg st="5" end="5"/>
                                            </p:txEl>
                                          </p:spTgt>
                                        </p:tgtEl>
                                      </p:cBhvr>
                                    </p:animEffect>
                                    <p:anim calcmode="lin" valueType="num">
                                      <p:cBhvr>
                                        <p:cTn id="2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AE84F-DB2B-433D-802D-8C5E78872C2C}"/>
              </a:ext>
            </a:extLst>
          </p:cNvPr>
          <p:cNvSpPr>
            <a:spLocks noGrp="1"/>
          </p:cNvSpPr>
          <p:nvPr>
            <p:ph type="title"/>
          </p:nvPr>
        </p:nvSpPr>
        <p:spPr/>
        <p:txBody>
          <a:bodyPr>
            <a:normAutofit fontScale="90000"/>
          </a:bodyPr>
          <a:lstStyle/>
          <a:p>
            <a:pPr algn="ctr"/>
            <a:r>
              <a:rPr lang="nl-NL" b="1" dirty="0"/>
              <a:t>Hoe beland iemand in de armoede in Nederland? (</a:t>
            </a:r>
            <a:r>
              <a:rPr lang="nl-NL" b="1" dirty="0">
                <a:hlinkClick r:id="rId2"/>
              </a:rPr>
              <a:t>https://youtu.be/5Q69ckzK4SM?t=113</a:t>
            </a:r>
            <a:r>
              <a:rPr lang="nl-NL" b="1" dirty="0"/>
              <a:t>) </a:t>
            </a:r>
          </a:p>
        </p:txBody>
      </p:sp>
      <p:sp>
        <p:nvSpPr>
          <p:cNvPr id="3" name="Tekstvak 2">
            <a:extLst>
              <a:ext uri="{FF2B5EF4-FFF2-40B4-BE49-F238E27FC236}">
                <a16:creationId xmlns:a16="http://schemas.microsoft.com/office/drawing/2014/main" id="{3D2FDB54-86AC-45BD-B0A0-7ED484FAAE8C}"/>
              </a:ext>
            </a:extLst>
          </p:cNvPr>
          <p:cNvSpPr txBox="1"/>
          <p:nvPr/>
        </p:nvSpPr>
        <p:spPr>
          <a:xfrm>
            <a:off x="838200" y="1779312"/>
            <a:ext cx="10782670" cy="4524315"/>
          </a:xfrm>
          <a:prstGeom prst="rect">
            <a:avLst/>
          </a:prstGeom>
          <a:noFill/>
        </p:spPr>
        <p:txBody>
          <a:bodyPr wrap="square" rtlCol="0">
            <a:spAutoFit/>
          </a:bodyPr>
          <a:lstStyle/>
          <a:p>
            <a:r>
              <a:rPr lang="nl-NL" dirty="0"/>
              <a:t>Verschillende redenen:</a:t>
            </a:r>
          </a:p>
          <a:p>
            <a:pPr marL="285750" indent="-285750">
              <a:buFontTx/>
              <a:buChar char="-"/>
            </a:pPr>
            <a:r>
              <a:rPr lang="nl-NL" dirty="0"/>
              <a:t>Verliezen van baan</a:t>
            </a:r>
          </a:p>
          <a:p>
            <a:pPr marL="285750" indent="-285750">
              <a:buFontTx/>
              <a:buChar char="-"/>
            </a:pPr>
            <a:r>
              <a:rPr lang="nl-NL" dirty="0"/>
              <a:t>Scheiden</a:t>
            </a:r>
          </a:p>
          <a:p>
            <a:pPr marL="285750" indent="-285750">
              <a:buFontTx/>
              <a:buChar char="-"/>
            </a:pPr>
            <a:r>
              <a:rPr lang="nl-NL" dirty="0"/>
              <a:t>Bedrijf dat failliet gaat</a:t>
            </a:r>
          </a:p>
          <a:p>
            <a:pPr marL="285750" indent="-285750">
              <a:buFontTx/>
              <a:buChar char="-"/>
            </a:pPr>
            <a:r>
              <a:rPr lang="nl-NL" dirty="0"/>
              <a:t>Chronische ziekte</a:t>
            </a:r>
          </a:p>
          <a:p>
            <a:pPr marL="285750" indent="-285750">
              <a:buFontTx/>
              <a:buChar char="-"/>
            </a:pPr>
            <a:r>
              <a:rPr lang="nl-NL" dirty="0"/>
              <a:t>Stijgende kosten voor levensonderhoud</a:t>
            </a:r>
          </a:p>
          <a:p>
            <a:pPr marL="285750" indent="-285750">
              <a:buFontTx/>
              <a:buChar char="-"/>
            </a:pPr>
            <a:r>
              <a:rPr lang="nl-NL" dirty="0"/>
              <a:t>Te groot bestedingspatroon</a:t>
            </a:r>
          </a:p>
          <a:p>
            <a:pPr marL="285750" indent="-285750">
              <a:buFontTx/>
              <a:buChar char="-"/>
            </a:pPr>
            <a:r>
              <a:rPr lang="nl-NL" dirty="0"/>
              <a:t>Sociaal isolement (als gevolg voor corona)</a:t>
            </a:r>
          </a:p>
          <a:p>
            <a:pPr marL="285750" indent="-285750">
              <a:buFontTx/>
              <a:buChar char="-"/>
            </a:pPr>
            <a:endParaRPr lang="nl-NL" dirty="0"/>
          </a:p>
          <a:p>
            <a:r>
              <a:rPr lang="nl-NL" dirty="0"/>
              <a:t>Wat kan armoede allemaal als gevolg hebben?</a:t>
            </a:r>
          </a:p>
          <a:p>
            <a:pPr marL="285750" indent="-285750">
              <a:buFontTx/>
              <a:buChar char="-"/>
            </a:pPr>
            <a:r>
              <a:rPr lang="nl-NL" dirty="0"/>
              <a:t>Stress</a:t>
            </a:r>
          </a:p>
          <a:p>
            <a:pPr marL="285750" indent="-285750">
              <a:buFontTx/>
              <a:buChar char="-"/>
            </a:pPr>
            <a:r>
              <a:rPr lang="nl-NL" dirty="0"/>
              <a:t>Slechtere gezondheid</a:t>
            </a:r>
          </a:p>
          <a:p>
            <a:pPr marL="285750" indent="-285750">
              <a:buFontTx/>
              <a:buChar char="-"/>
            </a:pPr>
            <a:r>
              <a:rPr lang="nl-NL" dirty="0"/>
              <a:t>Opvoedingsproblemen</a:t>
            </a:r>
          </a:p>
          <a:p>
            <a:pPr marL="285750" indent="-285750">
              <a:buFontTx/>
              <a:buChar char="-"/>
            </a:pPr>
            <a:r>
              <a:rPr lang="nl-NL" dirty="0"/>
              <a:t>Problematische schulden</a:t>
            </a:r>
          </a:p>
          <a:p>
            <a:pPr marL="285750" indent="-285750">
              <a:buFontTx/>
              <a:buChar char="-"/>
            </a:pPr>
            <a:r>
              <a:rPr lang="nl-NL" dirty="0"/>
              <a:t>Negatief zelfbeeld</a:t>
            </a:r>
          </a:p>
          <a:p>
            <a:pPr marL="285750" indent="-285750">
              <a:buFontTx/>
              <a:buChar char="-"/>
            </a:pPr>
            <a:r>
              <a:rPr lang="nl-NL" dirty="0"/>
              <a:t>Sociaal </a:t>
            </a:r>
            <a:r>
              <a:rPr lang="nl-NL" dirty="0" err="1"/>
              <a:t>isoloment</a:t>
            </a:r>
            <a:r>
              <a:rPr lang="nl-NL" dirty="0"/>
              <a:t> </a:t>
            </a:r>
          </a:p>
        </p:txBody>
      </p:sp>
      <p:pic>
        <p:nvPicPr>
          <p:cNvPr id="4100" name="Picture 4" descr="SIRE start strijd tegen kinderarmoede - Stichting Jarige Job">
            <a:extLst>
              <a:ext uri="{FF2B5EF4-FFF2-40B4-BE49-F238E27FC236}">
                <a16:creationId xmlns:a16="http://schemas.microsoft.com/office/drawing/2014/main" id="{D9D286AF-3C21-4F09-85E9-14C275DA9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187" y="1864311"/>
            <a:ext cx="6399813" cy="400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037E0-73C3-4B83-854C-9BC20434964A}"/>
              </a:ext>
            </a:extLst>
          </p:cNvPr>
          <p:cNvSpPr>
            <a:spLocks noGrp="1"/>
          </p:cNvSpPr>
          <p:nvPr>
            <p:ph type="title"/>
          </p:nvPr>
        </p:nvSpPr>
        <p:spPr>
          <a:xfrm>
            <a:off x="838200" y="293455"/>
            <a:ext cx="10515600" cy="1325563"/>
          </a:xfrm>
        </p:spPr>
        <p:txBody>
          <a:bodyPr/>
          <a:lstStyle/>
          <a:p>
            <a:pPr algn="ctr"/>
            <a:r>
              <a:rPr lang="nl-NL" b="1" dirty="0"/>
              <a:t>Oefening met betrekking tot armoede (10 á 15 minuten)</a:t>
            </a:r>
          </a:p>
        </p:txBody>
      </p:sp>
      <p:sp>
        <p:nvSpPr>
          <p:cNvPr id="3" name="Tekstvak 2">
            <a:extLst>
              <a:ext uri="{FF2B5EF4-FFF2-40B4-BE49-F238E27FC236}">
                <a16:creationId xmlns:a16="http://schemas.microsoft.com/office/drawing/2014/main" id="{7FFD94E6-F4D6-48F2-9D55-211A9BA2AB35}"/>
              </a:ext>
            </a:extLst>
          </p:cNvPr>
          <p:cNvSpPr txBox="1"/>
          <p:nvPr/>
        </p:nvSpPr>
        <p:spPr>
          <a:xfrm>
            <a:off x="838201" y="1775534"/>
            <a:ext cx="10515600" cy="646331"/>
          </a:xfrm>
          <a:prstGeom prst="rect">
            <a:avLst/>
          </a:prstGeom>
          <a:noFill/>
        </p:spPr>
        <p:txBody>
          <a:bodyPr wrap="square" rtlCol="0">
            <a:spAutoFit/>
          </a:bodyPr>
          <a:lstStyle/>
          <a:p>
            <a:r>
              <a:rPr lang="nl-NL" dirty="0"/>
              <a:t>Maak een financieel overzicht met alle benodigdheden die je nodig hebt om één maand door te komen, pak het gemiddelde per onderdeel! (Doe dit voor een alleenstaande, dus 1.090 netto per maand)</a:t>
            </a:r>
          </a:p>
        </p:txBody>
      </p:sp>
      <p:graphicFrame>
        <p:nvGraphicFramePr>
          <p:cNvPr id="4" name="Tabel 4">
            <a:extLst>
              <a:ext uri="{FF2B5EF4-FFF2-40B4-BE49-F238E27FC236}">
                <a16:creationId xmlns:a16="http://schemas.microsoft.com/office/drawing/2014/main" id="{CEEBBD6B-3E82-460B-9F8E-8098F8ABC448}"/>
              </a:ext>
            </a:extLst>
          </p:cNvPr>
          <p:cNvGraphicFramePr>
            <a:graphicFrameLocks noGrp="1"/>
          </p:cNvGraphicFramePr>
          <p:nvPr>
            <p:extLst>
              <p:ext uri="{D42A27DB-BD31-4B8C-83A1-F6EECF244321}">
                <p14:modId xmlns:p14="http://schemas.microsoft.com/office/powerpoint/2010/main" val="198578539"/>
              </p:ext>
            </p:extLst>
          </p:nvPr>
        </p:nvGraphicFramePr>
        <p:xfrm>
          <a:off x="931169" y="2734897"/>
          <a:ext cx="8128000" cy="3235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42409780"/>
                    </a:ext>
                  </a:extLst>
                </a:gridCol>
                <a:gridCol w="4064000">
                  <a:extLst>
                    <a:ext uri="{9D8B030D-6E8A-4147-A177-3AD203B41FA5}">
                      <a16:colId xmlns:a16="http://schemas.microsoft.com/office/drawing/2014/main" val="2426500704"/>
                    </a:ext>
                  </a:extLst>
                </a:gridCol>
              </a:tblGrid>
              <a:tr h="370840">
                <a:tc>
                  <a:txBody>
                    <a:bodyPr/>
                    <a:lstStyle/>
                    <a:p>
                      <a:r>
                        <a:rPr lang="nl-NL" dirty="0"/>
                        <a:t>Kostenpost:</a:t>
                      </a:r>
                    </a:p>
                  </a:txBody>
                  <a:tcPr/>
                </a:tc>
                <a:tc>
                  <a:txBody>
                    <a:bodyPr/>
                    <a:lstStyle/>
                    <a:p>
                      <a:r>
                        <a:rPr lang="nl-NL" dirty="0"/>
                        <a:t>Kosten:</a:t>
                      </a:r>
                    </a:p>
                  </a:txBody>
                  <a:tcPr/>
                </a:tc>
                <a:extLst>
                  <a:ext uri="{0D108BD9-81ED-4DB2-BD59-A6C34878D82A}">
                    <a16:rowId xmlns:a16="http://schemas.microsoft.com/office/drawing/2014/main" val="2318171750"/>
                  </a:ext>
                </a:extLst>
              </a:tr>
              <a:tr h="370840">
                <a:tc>
                  <a:txBody>
                    <a:bodyPr/>
                    <a:lstStyle/>
                    <a:p>
                      <a:r>
                        <a:rPr lang="nl-NL" dirty="0"/>
                        <a:t>Huur </a:t>
                      </a:r>
                    </a:p>
                  </a:txBody>
                  <a:tcPr/>
                </a:tc>
                <a:tc>
                  <a:txBody>
                    <a:bodyPr/>
                    <a:lstStyle/>
                    <a:p>
                      <a:endParaRPr lang="nl-NL"/>
                    </a:p>
                  </a:txBody>
                  <a:tcPr/>
                </a:tc>
                <a:extLst>
                  <a:ext uri="{0D108BD9-81ED-4DB2-BD59-A6C34878D82A}">
                    <a16:rowId xmlns:a16="http://schemas.microsoft.com/office/drawing/2014/main" val="376301136"/>
                  </a:ext>
                </a:extLst>
              </a:tr>
              <a:tr h="370840">
                <a:tc>
                  <a:txBody>
                    <a:bodyPr/>
                    <a:lstStyle/>
                    <a:p>
                      <a:r>
                        <a:rPr lang="nl-NL" dirty="0"/>
                        <a:t>Gas</a:t>
                      </a:r>
                    </a:p>
                  </a:txBody>
                  <a:tcPr/>
                </a:tc>
                <a:tc>
                  <a:txBody>
                    <a:bodyPr/>
                    <a:lstStyle/>
                    <a:p>
                      <a:endParaRPr lang="nl-NL" dirty="0"/>
                    </a:p>
                  </a:txBody>
                  <a:tcPr/>
                </a:tc>
                <a:extLst>
                  <a:ext uri="{0D108BD9-81ED-4DB2-BD59-A6C34878D82A}">
                    <a16:rowId xmlns:a16="http://schemas.microsoft.com/office/drawing/2014/main" val="1792787941"/>
                  </a:ext>
                </a:extLst>
              </a:tr>
              <a:tr h="370840">
                <a:tc>
                  <a:txBody>
                    <a:bodyPr/>
                    <a:lstStyle/>
                    <a:p>
                      <a:r>
                        <a:rPr lang="nl-NL" dirty="0"/>
                        <a:t>Water</a:t>
                      </a:r>
                    </a:p>
                  </a:txBody>
                  <a:tcPr/>
                </a:tc>
                <a:tc>
                  <a:txBody>
                    <a:bodyPr/>
                    <a:lstStyle/>
                    <a:p>
                      <a:endParaRPr lang="nl-NL" dirty="0"/>
                    </a:p>
                  </a:txBody>
                  <a:tcPr/>
                </a:tc>
                <a:extLst>
                  <a:ext uri="{0D108BD9-81ED-4DB2-BD59-A6C34878D82A}">
                    <a16:rowId xmlns:a16="http://schemas.microsoft.com/office/drawing/2014/main" val="1477369609"/>
                  </a:ext>
                </a:extLst>
              </a:tr>
              <a:tr h="370840">
                <a:tc>
                  <a:txBody>
                    <a:bodyPr/>
                    <a:lstStyle/>
                    <a:p>
                      <a:r>
                        <a:rPr lang="nl-NL" dirty="0"/>
                        <a:t>Elektriciteit</a:t>
                      </a:r>
                    </a:p>
                  </a:txBody>
                  <a:tcPr/>
                </a:tc>
                <a:tc>
                  <a:txBody>
                    <a:bodyPr/>
                    <a:lstStyle/>
                    <a:p>
                      <a:endParaRPr lang="nl-NL" dirty="0"/>
                    </a:p>
                  </a:txBody>
                  <a:tcPr/>
                </a:tc>
                <a:extLst>
                  <a:ext uri="{0D108BD9-81ED-4DB2-BD59-A6C34878D82A}">
                    <a16:rowId xmlns:a16="http://schemas.microsoft.com/office/drawing/2014/main" val="3648801072"/>
                  </a:ext>
                </a:extLst>
              </a:tr>
              <a:tr h="370840">
                <a:tc>
                  <a:txBody>
                    <a:bodyPr/>
                    <a:lstStyle/>
                    <a:p>
                      <a:r>
                        <a:rPr lang="nl-NL" dirty="0"/>
                        <a:t>Eten</a:t>
                      </a:r>
                    </a:p>
                  </a:txBody>
                  <a:tcPr/>
                </a:tc>
                <a:tc>
                  <a:txBody>
                    <a:bodyPr/>
                    <a:lstStyle/>
                    <a:p>
                      <a:endParaRPr lang="nl-NL" dirty="0"/>
                    </a:p>
                  </a:txBody>
                  <a:tcPr/>
                </a:tc>
                <a:extLst>
                  <a:ext uri="{0D108BD9-81ED-4DB2-BD59-A6C34878D82A}">
                    <a16:rowId xmlns:a16="http://schemas.microsoft.com/office/drawing/2014/main" val="3097706104"/>
                  </a:ext>
                </a:extLst>
              </a:tr>
              <a:tr h="370840">
                <a:tc>
                  <a:txBody>
                    <a:bodyPr/>
                    <a:lstStyle/>
                    <a:p>
                      <a:r>
                        <a:rPr lang="nl-NL" dirty="0"/>
                        <a:t>Internet</a:t>
                      </a:r>
                    </a:p>
                  </a:txBody>
                  <a:tcPr/>
                </a:tc>
                <a:tc>
                  <a:txBody>
                    <a:bodyPr/>
                    <a:lstStyle/>
                    <a:p>
                      <a:endParaRPr lang="nl-NL" dirty="0"/>
                    </a:p>
                  </a:txBody>
                  <a:tcPr/>
                </a:tc>
                <a:extLst>
                  <a:ext uri="{0D108BD9-81ED-4DB2-BD59-A6C34878D82A}">
                    <a16:rowId xmlns:a16="http://schemas.microsoft.com/office/drawing/2014/main" val="130518608"/>
                  </a:ext>
                </a:extLst>
              </a:tr>
              <a:tr h="370840">
                <a:tc>
                  <a:txBody>
                    <a:bodyPr/>
                    <a:lstStyle/>
                    <a:p>
                      <a:r>
                        <a:rPr lang="nl-NL" dirty="0"/>
                        <a:t>… (Voeg zelf nog toe wat je maandelijks gebruikt)</a:t>
                      </a:r>
                    </a:p>
                  </a:txBody>
                  <a:tcPr/>
                </a:tc>
                <a:tc>
                  <a:txBody>
                    <a:bodyPr/>
                    <a:lstStyle/>
                    <a:p>
                      <a:endParaRPr lang="nl-NL" dirty="0"/>
                    </a:p>
                  </a:txBody>
                  <a:tcPr/>
                </a:tc>
                <a:extLst>
                  <a:ext uri="{0D108BD9-81ED-4DB2-BD59-A6C34878D82A}">
                    <a16:rowId xmlns:a16="http://schemas.microsoft.com/office/drawing/2014/main" val="956761686"/>
                  </a:ext>
                </a:extLst>
              </a:tr>
            </a:tbl>
          </a:graphicData>
        </a:graphic>
      </p:graphicFrame>
    </p:spTree>
    <p:extLst>
      <p:ext uri="{BB962C8B-B14F-4D97-AF65-F5344CB8AC3E}">
        <p14:creationId xmlns:p14="http://schemas.microsoft.com/office/powerpoint/2010/main" val="2297171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F447-D8F7-475F-98FA-C30E1FE7CC6B}"/>
              </a:ext>
            </a:extLst>
          </p:cNvPr>
          <p:cNvSpPr>
            <a:spLocks noGrp="1"/>
          </p:cNvSpPr>
          <p:nvPr>
            <p:ph type="title"/>
          </p:nvPr>
        </p:nvSpPr>
        <p:spPr>
          <a:xfrm>
            <a:off x="838200" y="294104"/>
            <a:ext cx="10515600" cy="1325563"/>
          </a:xfrm>
        </p:spPr>
        <p:txBody>
          <a:bodyPr/>
          <a:lstStyle/>
          <a:p>
            <a:pPr algn="ctr"/>
            <a:r>
              <a:rPr lang="nl-NL" b="1"/>
              <a:t>Verschillende soorten Armoede</a:t>
            </a:r>
            <a:endParaRPr lang="nl-NL" b="1" dirty="0"/>
          </a:p>
        </p:txBody>
      </p:sp>
      <p:sp>
        <p:nvSpPr>
          <p:cNvPr id="3" name="Tekstvak 2">
            <a:extLst>
              <a:ext uri="{FF2B5EF4-FFF2-40B4-BE49-F238E27FC236}">
                <a16:creationId xmlns:a16="http://schemas.microsoft.com/office/drawing/2014/main" id="{FCBF7106-514D-4E6B-8BB6-5320421BB5A3}"/>
              </a:ext>
            </a:extLst>
          </p:cNvPr>
          <p:cNvSpPr txBox="1"/>
          <p:nvPr/>
        </p:nvSpPr>
        <p:spPr>
          <a:xfrm>
            <a:off x="701336" y="1518082"/>
            <a:ext cx="10652464" cy="4801314"/>
          </a:xfrm>
          <a:prstGeom prst="rect">
            <a:avLst/>
          </a:prstGeom>
          <a:noFill/>
        </p:spPr>
        <p:txBody>
          <a:bodyPr wrap="square" rtlCol="0">
            <a:spAutoFit/>
          </a:bodyPr>
          <a:lstStyle/>
          <a:p>
            <a:r>
              <a:rPr lang="nl-NL" b="1" dirty="0"/>
              <a:t>Absolute/volledige armoede: </a:t>
            </a:r>
            <a:r>
              <a:rPr lang="nl-NL" dirty="0"/>
              <a:t>Hier gaat het om leven en dood. Je hebt nog net genoeg geld, voedsel en kleding om niet dood te gaan, maar te weinig om te leven. Dit komt vooral voor in ontwikkelingslanden.</a:t>
            </a:r>
          </a:p>
          <a:p>
            <a:endParaRPr lang="nl-NL" b="1" dirty="0"/>
          </a:p>
          <a:p>
            <a:r>
              <a:rPr lang="nl-NL" b="1" dirty="0"/>
              <a:t>Relatieve armoede: </a:t>
            </a:r>
            <a:r>
              <a:rPr lang="nl-NL" dirty="0"/>
              <a:t>hier gaat het om ongelijke verdeling van inkomens. Jij verdient dan een ander, maar je bent niet echt arm. </a:t>
            </a:r>
          </a:p>
          <a:p>
            <a:endParaRPr lang="nl-NL" b="1" dirty="0"/>
          </a:p>
          <a:p>
            <a:r>
              <a:rPr lang="nl-NL" b="1" dirty="0"/>
              <a:t>Sociale armoede: </a:t>
            </a:r>
            <a:r>
              <a:rPr lang="nl-NL" dirty="0"/>
              <a:t>je kan doordat je te weinig geld hebt niet meer normaal meedoen met het leven. Het komt erop neer dat je sociale contacten vervagen.</a:t>
            </a:r>
          </a:p>
          <a:p>
            <a:endParaRPr lang="nl-NL" b="1" dirty="0"/>
          </a:p>
          <a:p>
            <a:r>
              <a:rPr lang="nl-NL" b="1" dirty="0"/>
              <a:t>Armoede bij werkenden: </a:t>
            </a:r>
            <a:r>
              <a:rPr lang="nl-NL" dirty="0"/>
              <a:t>dit is er als je bijvoorbeeld te weinig verdient of als er maar één iemand geld verdient in het gezin.</a:t>
            </a:r>
          </a:p>
          <a:p>
            <a:endParaRPr lang="nl-NL" b="1" dirty="0"/>
          </a:p>
          <a:p>
            <a:r>
              <a:rPr lang="nl-NL" b="1" dirty="0"/>
              <a:t>Kansarmoede: </a:t>
            </a:r>
            <a:r>
              <a:rPr lang="nl-NL" dirty="0"/>
              <a:t>deze mensen hebben niet alleen een laag inkomen, maar worden ook uitgesloten op verschillende domeinen zoals opleiding, huisvesting, welzijn, gezondheid, vorming, vrijetijdsbesteding, politieke en sociale zeggingskracht en cultuur.</a:t>
            </a:r>
          </a:p>
          <a:p>
            <a:endParaRPr lang="nl-NL" b="1" dirty="0"/>
          </a:p>
          <a:p>
            <a:r>
              <a:rPr lang="nl-NL" b="1" dirty="0"/>
              <a:t>Generatiearmoede: </a:t>
            </a:r>
            <a:r>
              <a:rPr lang="nl-NL" dirty="0"/>
              <a:t>het wordt doorgegeven van ouder op kind. </a:t>
            </a:r>
            <a:endParaRPr lang="nl-NL" b="1" dirty="0"/>
          </a:p>
        </p:txBody>
      </p:sp>
    </p:spTree>
    <p:extLst>
      <p:ext uri="{BB962C8B-B14F-4D97-AF65-F5344CB8AC3E}">
        <p14:creationId xmlns:p14="http://schemas.microsoft.com/office/powerpoint/2010/main" val="360101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779BB6B-4D8A-479B-AFE1-2469B7AA592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endParaRPr lang="en-US" sz="4000" dirty="0"/>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148" name="Picture 4" descr="Kringloop van armoede - Sensibiliseren voor armoede in Vlaanderen">
            <a:extLst>
              <a:ext uri="{FF2B5EF4-FFF2-40B4-BE49-F238E27FC236}">
                <a16:creationId xmlns:a16="http://schemas.microsoft.com/office/drawing/2014/main" id="{01A23199-D9CB-41F0-B6BA-ACC8B3211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2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FD05E-B9BC-4934-B679-0A94E3089EC6}"/>
              </a:ext>
            </a:extLst>
          </p:cNvPr>
          <p:cNvSpPr>
            <a:spLocks noGrp="1"/>
          </p:cNvSpPr>
          <p:nvPr>
            <p:ph type="title"/>
          </p:nvPr>
        </p:nvSpPr>
        <p:spPr/>
        <p:txBody>
          <a:bodyPr/>
          <a:lstStyle/>
          <a:p>
            <a:pPr algn="ctr"/>
            <a:r>
              <a:rPr lang="nl-NL" b="1" dirty="0"/>
              <a:t>Oplossingen / hulp voor Armoede </a:t>
            </a:r>
            <a:br>
              <a:rPr lang="nl-NL" b="1" dirty="0"/>
            </a:br>
            <a:r>
              <a:rPr lang="nl-NL" b="1" dirty="0"/>
              <a:t>(2 á 3 tallen)</a:t>
            </a:r>
          </a:p>
        </p:txBody>
      </p:sp>
      <p:sp>
        <p:nvSpPr>
          <p:cNvPr id="3" name="Tekstvak 2">
            <a:extLst>
              <a:ext uri="{FF2B5EF4-FFF2-40B4-BE49-F238E27FC236}">
                <a16:creationId xmlns:a16="http://schemas.microsoft.com/office/drawing/2014/main" id="{E06EFFED-17C4-488E-AB2D-4ADCFE37D0DD}"/>
              </a:ext>
            </a:extLst>
          </p:cNvPr>
          <p:cNvSpPr txBox="1"/>
          <p:nvPr/>
        </p:nvSpPr>
        <p:spPr>
          <a:xfrm>
            <a:off x="816746" y="2077375"/>
            <a:ext cx="10573304" cy="1477328"/>
          </a:xfrm>
          <a:prstGeom prst="rect">
            <a:avLst/>
          </a:prstGeom>
          <a:noFill/>
        </p:spPr>
        <p:txBody>
          <a:bodyPr wrap="square" rtlCol="0">
            <a:spAutoFit/>
          </a:bodyPr>
          <a:lstStyle/>
          <a:p>
            <a:pPr algn="ctr"/>
            <a:r>
              <a:rPr lang="nl-NL" dirty="0"/>
              <a:t>Maak een </a:t>
            </a:r>
            <a:r>
              <a:rPr lang="nl-NL" dirty="0" err="1"/>
              <a:t>mindmap</a:t>
            </a:r>
            <a:r>
              <a:rPr lang="nl-NL" dirty="0"/>
              <a:t> met in het midden het woord Armoede</a:t>
            </a:r>
          </a:p>
          <a:p>
            <a:pPr algn="ctr"/>
            <a:endParaRPr lang="nl-NL" dirty="0"/>
          </a:p>
          <a:p>
            <a:pPr algn="ctr"/>
            <a:r>
              <a:rPr lang="nl-NL" dirty="0"/>
              <a:t>Schrijf daarom heen alles wat jullie kunnen vinden aan oplossingen, initiatieven en/of hulp voor mensen die in de Armoede leven. Zet er kort achter wat de instantie, persoon en/of vereniging doet. Doe dit op een A3.</a:t>
            </a:r>
          </a:p>
          <a:p>
            <a:endParaRPr lang="nl-NL" dirty="0"/>
          </a:p>
        </p:txBody>
      </p:sp>
      <p:pic>
        <p:nvPicPr>
          <p:cNvPr id="3074" name="Picture 2" descr="Armoede | MindMeister Mind Map">
            <a:extLst>
              <a:ext uri="{FF2B5EF4-FFF2-40B4-BE49-F238E27FC236}">
                <a16:creationId xmlns:a16="http://schemas.microsoft.com/office/drawing/2014/main" id="{49620FB3-A217-4B4F-8A5F-A2F29F86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664" y="3278221"/>
            <a:ext cx="6838545" cy="321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735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elements/1.1/"/>
    <ds:schemaRef ds:uri="c6f82ce1-f6df-49a5-8b49-cf8409a27aa4"/>
    <ds:schemaRef ds:uri="2c4f0c93-2979-4f27-aab2-70de95932352"/>
    <ds:schemaRef ds:uri="http://www.w3.org/XML/1998/namespace"/>
    <ds:schemaRef ds:uri="http://purl.org/dc/dcmitype/"/>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C65E5671-829B-4705-B02F-3713F7528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TotalTime>
  <Words>588</Words>
  <Application>Microsoft Office PowerPoint</Application>
  <PresentationFormat>Breedbeeld</PresentationFormat>
  <Paragraphs>67</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Armoede</vt:lpstr>
      <vt:lpstr>Armoede in cijfers in Nederland</vt:lpstr>
      <vt:lpstr>Armoede wereldwijd</vt:lpstr>
      <vt:lpstr>Hoe beland iemand in de armoede in Nederland? (https://youtu.be/5Q69ckzK4SM?t=113) </vt:lpstr>
      <vt:lpstr>Oefening met betrekking tot armoede (10 á 15 minuten)</vt:lpstr>
      <vt:lpstr>Verschillende soorten Armoede</vt:lpstr>
      <vt:lpstr>PowerPoint-presentatie</vt:lpstr>
      <vt:lpstr>Oplossingen / hulp voor Armoede  (2 á 3 tallen)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16</cp:revision>
  <dcterms:created xsi:type="dcterms:W3CDTF">2021-07-07T07:37:45Z</dcterms:created>
  <dcterms:modified xsi:type="dcterms:W3CDTF">2021-10-07T09:10:13Z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